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18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0AC8E3EB-DB03-49ED-AB95-8E60EDE6E0A9}" type="datetimeFigureOut">
              <a:rPr lang="tr-TR" smtClean="0"/>
              <a:t>19.05.2025</a:t>
            </a:fld>
            <a:endParaRPr lang="tr-T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tr-TR"/>
          </a:p>
        </p:txBody>
      </p:sp>
      <p:sp>
        <p:nvSpPr>
          <p:cNvPr id="6" name="Slide Number Placeholder 5"/>
          <p:cNvSpPr>
            <a:spLocks noGrp="1"/>
          </p:cNvSpPr>
          <p:nvPr>
            <p:ph type="sldNum" sz="quarter" idx="12"/>
          </p:nvPr>
        </p:nvSpPr>
        <p:spPr>
          <a:xfrm>
            <a:off x="10469880" y="320040"/>
            <a:ext cx="914400" cy="320040"/>
          </a:xfrm>
        </p:spPr>
        <p:txBody>
          <a:bodyPr/>
          <a:lstStyle/>
          <a:p>
            <a:fld id="{4A82C2CD-F999-4A6D-915B-B291363642ED}" type="slidenum">
              <a:rPr lang="tr-TR" smtClean="0"/>
              <a:t>‹#›</a:t>
            </a:fld>
            <a:endParaRPr lang="tr-TR"/>
          </a:p>
        </p:txBody>
      </p:sp>
    </p:spTree>
    <p:extLst>
      <p:ext uri="{BB962C8B-B14F-4D97-AF65-F5344CB8AC3E}">
        <p14:creationId xmlns:p14="http://schemas.microsoft.com/office/powerpoint/2010/main" val="32274351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0AC8E3EB-DB03-49ED-AB95-8E60EDE6E0A9}" type="datetimeFigureOut">
              <a:rPr lang="tr-TR" smtClean="0"/>
              <a:t>19.05.2025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A82C2CD-F999-4A6D-915B-B291363642ED}" type="slidenum">
              <a:rPr lang="tr-TR" smtClean="0"/>
              <a:t>‹#›</a:t>
            </a:fld>
            <a:endParaRPr lang="tr-TR"/>
          </a:p>
        </p:txBody>
      </p:sp>
    </p:spTree>
    <p:extLst>
      <p:ext uri="{BB962C8B-B14F-4D97-AF65-F5344CB8AC3E}">
        <p14:creationId xmlns:p14="http://schemas.microsoft.com/office/powerpoint/2010/main" val="389262213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804672" y="320040"/>
            <a:ext cx="3657600" cy="320040"/>
          </a:xfrm>
        </p:spPr>
        <p:txBody>
          <a:bodyPr/>
          <a:lstStyle/>
          <a:p>
            <a:fld id="{0AC8E3EB-DB03-49ED-AB95-8E60EDE6E0A9}" type="datetimeFigureOut">
              <a:rPr lang="tr-TR" smtClean="0"/>
              <a:t>19.05.2025</a:t>
            </a:fld>
            <a:endParaRPr lang="tr-TR"/>
          </a:p>
        </p:txBody>
      </p:sp>
      <p:sp>
        <p:nvSpPr>
          <p:cNvPr id="5" name="Footer Placeholder 4"/>
          <p:cNvSpPr>
            <a:spLocks noGrp="1"/>
          </p:cNvSpPr>
          <p:nvPr>
            <p:ph type="ftr" sz="quarter" idx="11"/>
          </p:nvPr>
        </p:nvSpPr>
        <p:spPr>
          <a:xfrm>
            <a:off x="804672" y="6227064"/>
            <a:ext cx="10588752" cy="320040"/>
          </a:xfrm>
        </p:spPr>
        <p:txBody>
          <a:bodyPr/>
          <a:lstStyle/>
          <a:p>
            <a:endParaRPr lang="tr-TR"/>
          </a:p>
        </p:txBody>
      </p:sp>
      <p:sp>
        <p:nvSpPr>
          <p:cNvPr id="6" name="Slide Number Placeholder 5"/>
          <p:cNvSpPr>
            <a:spLocks noGrp="1"/>
          </p:cNvSpPr>
          <p:nvPr>
            <p:ph type="sldNum" sz="quarter" idx="12"/>
          </p:nvPr>
        </p:nvSpPr>
        <p:spPr>
          <a:xfrm>
            <a:off x="10469880" y="320040"/>
            <a:ext cx="914400" cy="320040"/>
          </a:xfrm>
        </p:spPr>
        <p:txBody>
          <a:bodyPr/>
          <a:lstStyle/>
          <a:p>
            <a:fld id="{4A82C2CD-F999-4A6D-915B-B291363642ED}" type="slidenum">
              <a:rPr lang="tr-TR" smtClean="0"/>
              <a:t>‹#›</a:t>
            </a:fld>
            <a:endParaRPr lang="tr-TR"/>
          </a:p>
        </p:txBody>
      </p:sp>
    </p:spTree>
    <p:extLst>
      <p:ext uri="{BB962C8B-B14F-4D97-AF65-F5344CB8AC3E}">
        <p14:creationId xmlns:p14="http://schemas.microsoft.com/office/powerpoint/2010/main" val="42670663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0AC8E3EB-DB03-49ED-AB95-8E60EDE6E0A9}" type="datetimeFigureOut">
              <a:rPr lang="tr-TR" smtClean="0"/>
              <a:t>19.05.2025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A82C2CD-F999-4A6D-915B-B291363642ED}" type="slidenum">
              <a:rPr lang="tr-TR" smtClean="0"/>
              <a:t>‹#›</a:t>
            </a:fld>
            <a:endParaRPr lang="tr-TR"/>
          </a:p>
        </p:txBody>
      </p:sp>
    </p:spTree>
    <p:extLst>
      <p:ext uri="{BB962C8B-B14F-4D97-AF65-F5344CB8AC3E}">
        <p14:creationId xmlns:p14="http://schemas.microsoft.com/office/powerpoint/2010/main" val="125119840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804672" y="320040"/>
            <a:ext cx="3657600" cy="320040"/>
          </a:xfrm>
        </p:spPr>
        <p:txBody>
          <a:bodyPr/>
          <a:lstStyle/>
          <a:p>
            <a:fld id="{0AC8E3EB-DB03-49ED-AB95-8E60EDE6E0A9}" type="datetimeFigureOut">
              <a:rPr lang="tr-TR" smtClean="0"/>
              <a:t>19.05.2025</a:t>
            </a:fld>
            <a:endParaRPr lang="tr-T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tr-TR"/>
          </a:p>
        </p:txBody>
      </p:sp>
      <p:sp>
        <p:nvSpPr>
          <p:cNvPr id="6" name="Slide Number Placeholder 5"/>
          <p:cNvSpPr>
            <a:spLocks noGrp="1"/>
          </p:cNvSpPr>
          <p:nvPr>
            <p:ph type="sldNum" sz="quarter" idx="12"/>
          </p:nvPr>
        </p:nvSpPr>
        <p:spPr>
          <a:xfrm>
            <a:off x="10469880" y="320040"/>
            <a:ext cx="914400" cy="320040"/>
          </a:xfrm>
        </p:spPr>
        <p:txBody>
          <a:bodyPr/>
          <a:lstStyle/>
          <a:p>
            <a:fld id="{4A82C2CD-F999-4A6D-915B-B291363642ED}" type="slidenum">
              <a:rPr lang="tr-TR" smtClean="0"/>
              <a:t>‹#›</a:t>
            </a:fld>
            <a:endParaRPr lang="tr-TR"/>
          </a:p>
        </p:txBody>
      </p:sp>
    </p:spTree>
    <p:extLst>
      <p:ext uri="{BB962C8B-B14F-4D97-AF65-F5344CB8AC3E}">
        <p14:creationId xmlns:p14="http://schemas.microsoft.com/office/powerpoint/2010/main" val="762321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tr-TR"/>
              <a:t>Asıl başlık stilini düzenlemek için tıklayın</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a:xfrm>
            <a:off x="804672" y="320040"/>
            <a:ext cx="3657600" cy="320040"/>
          </a:xfrm>
        </p:spPr>
        <p:txBody>
          <a:bodyPr/>
          <a:lstStyle/>
          <a:p>
            <a:fld id="{0AC8E3EB-DB03-49ED-AB95-8E60EDE6E0A9}" type="datetimeFigureOut">
              <a:rPr lang="tr-TR" smtClean="0"/>
              <a:t>19.05.2025</a:t>
            </a:fld>
            <a:endParaRPr lang="tr-TR"/>
          </a:p>
        </p:txBody>
      </p:sp>
      <p:sp>
        <p:nvSpPr>
          <p:cNvPr id="6" name="Footer Placeholder 5"/>
          <p:cNvSpPr>
            <a:spLocks noGrp="1"/>
          </p:cNvSpPr>
          <p:nvPr>
            <p:ph type="ftr" sz="quarter" idx="11"/>
          </p:nvPr>
        </p:nvSpPr>
        <p:spPr>
          <a:xfrm>
            <a:off x="804672" y="6227064"/>
            <a:ext cx="10588752" cy="320040"/>
          </a:xfrm>
        </p:spPr>
        <p:txBody>
          <a:bodyPr/>
          <a:lstStyle/>
          <a:p>
            <a:endParaRPr lang="tr-TR"/>
          </a:p>
        </p:txBody>
      </p:sp>
      <p:sp>
        <p:nvSpPr>
          <p:cNvPr id="7" name="Slide Number Placeholder 6"/>
          <p:cNvSpPr>
            <a:spLocks noGrp="1"/>
          </p:cNvSpPr>
          <p:nvPr>
            <p:ph type="sldNum" sz="quarter" idx="12"/>
          </p:nvPr>
        </p:nvSpPr>
        <p:spPr>
          <a:xfrm>
            <a:off x="10469880" y="320040"/>
            <a:ext cx="914400" cy="320040"/>
          </a:xfrm>
        </p:spPr>
        <p:txBody>
          <a:bodyPr/>
          <a:lstStyle/>
          <a:p>
            <a:fld id="{4A82C2CD-F999-4A6D-915B-B291363642ED}" type="slidenum">
              <a:rPr lang="tr-TR" smtClean="0"/>
              <a:t>‹#›</a:t>
            </a:fld>
            <a:endParaRPr lang="tr-TR"/>
          </a:p>
        </p:txBody>
      </p:sp>
    </p:spTree>
    <p:extLst>
      <p:ext uri="{BB962C8B-B14F-4D97-AF65-F5344CB8AC3E}">
        <p14:creationId xmlns:p14="http://schemas.microsoft.com/office/powerpoint/2010/main" val="18284145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5125305" y="1488985"/>
            <a:ext cx="6264350" cy="169685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118447" y="4351687"/>
            <a:ext cx="6265588" cy="17040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a:xfrm>
            <a:off x="804672" y="320040"/>
            <a:ext cx="3657600" cy="320040"/>
          </a:xfrm>
        </p:spPr>
        <p:txBody>
          <a:bodyPr/>
          <a:lstStyle/>
          <a:p>
            <a:fld id="{0AC8E3EB-DB03-49ED-AB95-8E60EDE6E0A9}" type="datetimeFigureOut">
              <a:rPr lang="tr-TR" smtClean="0"/>
              <a:t>19.05.2025</a:t>
            </a:fld>
            <a:endParaRPr lang="tr-TR"/>
          </a:p>
        </p:txBody>
      </p:sp>
      <p:sp>
        <p:nvSpPr>
          <p:cNvPr id="8" name="Footer Placeholder 7"/>
          <p:cNvSpPr>
            <a:spLocks noGrp="1"/>
          </p:cNvSpPr>
          <p:nvPr>
            <p:ph type="ftr" sz="quarter" idx="11"/>
          </p:nvPr>
        </p:nvSpPr>
        <p:spPr>
          <a:xfrm>
            <a:off x="804672" y="6227064"/>
            <a:ext cx="10588752" cy="320040"/>
          </a:xfrm>
        </p:spPr>
        <p:txBody>
          <a:bodyPr/>
          <a:lstStyle/>
          <a:p>
            <a:endParaRPr lang="tr-TR"/>
          </a:p>
        </p:txBody>
      </p:sp>
      <p:sp>
        <p:nvSpPr>
          <p:cNvPr id="9" name="Slide Number Placeholder 8"/>
          <p:cNvSpPr>
            <a:spLocks noGrp="1"/>
          </p:cNvSpPr>
          <p:nvPr>
            <p:ph type="sldNum" sz="quarter" idx="12"/>
          </p:nvPr>
        </p:nvSpPr>
        <p:spPr>
          <a:xfrm>
            <a:off x="10469880" y="320040"/>
            <a:ext cx="914400" cy="320040"/>
          </a:xfrm>
        </p:spPr>
        <p:txBody>
          <a:bodyPr/>
          <a:lstStyle/>
          <a:p>
            <a:fld id="{4A82C2CD-F999-4A6D-915B-B291363642ED}" type="slidenum">
              <a:rPr lang="tr-TR" smtClean="0"/>
              <a:t>‹#›</a:t>
            </a:fld>
            <a:endParaRPr lang="tr-TR"/>
          </a:p>
        </p:txBody>
      </p:sp>
    </p:spTree>
    <p:extLst>
      <p:ext uri="{BB962C8B-B14F-4D97-AF65-F5344CB8AC3E}">
        <p14:creationId xmlns:p14="http://schemas.microsoft.com/office/powerpoint/2010/main" val="17765870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0AC8E3EB-DB03-49ED-AB95-8E60EDE6E0A9}" type="datetimeFigureOut">
              <a:rPr lang="tr-TR" smtClean="0"/>
              <a:t>19.05.2025</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A82C2CD-F999-4A6D-915B-B291363642ED}" type="slidenum">
              <a:rPr lang="tr-TR" smtClean="0"/>
              <a:t>‹#›</a:t>
            </a:fld>
            <a:endParaRPr lang="tr-TR"/>
          </a:p>
        </p:txBody>
      </p:sp>
    </p:spTree>
    <p:extLst>
      <p:ext uri="{BB962C8B-B14F-4D97-AF65-F5344CB8AC3E}">
        <p14:creationId xmlns:p14="http://schemas.microsoft.com/office/powerpoint/2010/main" val="91571846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0AC8E3EB-DB03-49ED-AB95-8E60EDE6E0A9}" type="datetimeFigureOut">
              <a:rPr lang="tr-TR" smtClean="0"/>
              <a:t>19.05.2025</a:t>
            </a:fld>
            <a:endParaRPr lang="tr-TR"/>
          </a:p>
        </p:txBody>
      </p:sp>
      <p:sp>
        <p:nvSpPr>
          <p:cNvPr id="3" name="Footer Placeholder 2"/>
          <p:cNvSpPr>
            <a:spLocks noGrp="1"/>
          </p:cNvSpPr>
          <p:nvPr>
            <p:ph type="ftr" sz="quarter" idx="11"/>
          </p:nvPr>
        </p:nvSpPr>
        <p:spPr>
          <a:xfrm>
            <a:off x="804672" y="6227064"/>
            <a:ext cx="10588752" cy="320040"/>
          </a:xfrm>
        </p:spPr>
        <p:txBody>
          <a:bodyPr/>
          <a:lstStyle/>
          <a:p>
            <a:endParaRPr lang="tr-TR"/>
          </a:p>
        </p:txBody>
      </p:sp>
      <p:sp>
        <p:nvSpPr>
          <p:cNvPr id="4" name="Slide Number Placeholder 3"/>
          <p:cNvSpPr>
            <a:spLocks noGrp="1"/>
          </p:cNvSpPr>
          <p:nvPr>
            <p:ph type="sldNum" sz="quarter" idx="12"/>
          </p:nvPr>
        </p:nvSpPr>
        <p:spPr>
          <a:xfrm>
            <a:off x="10469880" y="320040"/>
            <a:ext cx="914400" cy="320040"/>
          </a:xfrm>
        </p:spPr>
        <p:txBody>
          <a:bodyPr/>
          <a:lstStyle/>
          <a:p>
            <a:fld id="{4A82C2CD-F999-4A6D-915B-B291363642ED}" type="slidenum">
              <a:rPr lang="tr-TR" smtClean="0"/>
              <a:t>‹#›</a:t>
            </a:fld>
            <a:endParaRPr lang="tr-TR"/>
          </a:p>
        </p:txBody>
      </p:sp>
    </p:spTree>
    <p:extLst>
      <p:ext uri="{BB962C8B-B14F-4D97-AF65-F5344CB8AC3E}">
        <p14:creationId xmlns:p14="http://schemas.microsoft.com/office/powerpoint/2010/main" val="39361300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0AC8E3EB-DB03-49ED-AB95-8E60EDE6E0A9}" type="datetimeFigureOut">
              <a:rPr lang="tr-TR" smtClean="0"/>
              <a:t>19.05.2025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A82C2CD-F999-4A6D-915B-B291363642ED}" type="slidenum">
              <a:rPr lang="tr-TR" smtClean="0"/>
              <a:t>‹#›</a:t>
            </a:fld>
            <a:endParaRPr lang="tr-TR"/>
          </a:p>
        </p:txBody>
      </p:sp>
    </p:spTree>
    <p:extLst>
      <p:ext uri="{BB962C8B-B14F-4D97-AF65-F5344CB8AC3E}">
        <p14:creationId xmlns:p14="http://schemas.microsoft.com/office/powerpoint/2010/main" val="31773758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804672" y="320040"/>
            <a:ext cx="3657600" cy="320040"/>
          </a:xfrm>
        </p:spPr>
        <p:txBody>
          <a:bodyPr/>
          <a:lstStyle/>
          <a:p>
            <a:fld id="{0AC8E3EB-DB03-49ED-AB95-8E60EDE6E0A9}" type="datetimeFigureOut">
              <a:rPr lang="tr-TR" smtClean="0"/>
              <a:t>19.05.2025</a:t>
            </a:fld>
            <a:endParaRPr lang="tr-TR"/>
          </a:p>
        </p:txBody>
      </p:sp>
      <p:sp>
        <p:nvSpPr>
          <p:cNvPr id="6" name="Footer Placeholder 5"/>
          <p:cNvSpPr>
            <a:spLocks noGrp="1"/>
          </p:cNvSpPr>
          <p:nvPr>
            <p:ph type="ftr" sz="quarter" idx="11"/>
          </p:nvPr>
        </p:nvSpPr>
        <p:spPr>
          <a:xfrm>
            <a:off x="804672" y="6227064"/>
            <a:ext cx="5942203" cy="320040"/>
          </a:xfrm>
        </p:spPr>
        <p:txBody>
          <a:bodyPr/>
          <a:lstStyle/>
          <a:p>
            <a:endParaRPr lang="tr-TR"/>
          </a:p>
        </p:txBody>
      </p:sp>
      <p:sp>
        <p:nvSpPr>
          <p:cNvPr id="7" name="Slide Number Placeholder 6"/>
          <p:cNvSpPr>
            <a:spLocks noGrp="1"/>
          </p:cNvSpPr>
          <p:nvPr>
            <p:ph type="sldNum" sz="quarter" idx="12"/>
          </p:nvPr>
        </p:nvSpPr>
        <p:spPr>
          <a:xfrm>
            <a:off x="5828377" y="320040"/>
            <a:ext cx="914400" cy="320040"/>
          </a:xfrm>
        </p:spPr>
        <p:txBody>
          <a:bodyPr/>
          <a:lstStyle/>
          <a:p>
            <a:fld id="{4A82C2CD-F999-4A6D-915B-B291363642ED}" type="slidenum">
              <a:rPr lang="tr-TR" smtClean="0"/>
              <a:t>‹#›</a:t>
            </a:fld>
            <a:endParaRPr lang="tr-TR"/>
          </a:p>
        </p:txBody>
      </p:sp>
    </p:spTree>
    <p:extLst>
      <p:ext uri="{BB962C8B-B14F-4D97-AF65-F5344CB8AC3E}">
        <p14:creationId xmlns:p14="http://schemas.microsoft.com/office/powerpoint/2010/main" val="327278640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0AC8E3EB-DB03-49ED-AB95-8E60EDE6E0A9}" type="datetimeFigureOut">
              <a:rPr lang="tr-TR" smtClean="0"/>
              <a:t>19.05.2025</a:t>
            </a:fld>
            <a:endParaRPr lang="tr-TR"/>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4A82C2CD-F999-4A6D-915B-B291363642ED}" type="slidenum">
              <a:rPr lang="tr-TR" smtClean="0"/>
              <a:t>‹#›</a:t>
            </a:fld>
            <a:endParaRPr lang="tr-TR"/>
          </a:p>
        </p:txBody>
      </p:sp>
    </p:spTree>
    <p:extLst>
      <p:ext uri="{BB962C8B-B14F-4D97-AF65-F5344CB8AC3E}">
        <p14:creationId xmlns:p14="http://schemas.microsoft.com/office/powerpoint/2010/main" val="212877485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1.gif"/><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CA9A2A-3D7A-8B37-BD05-588923987E5A}"/>
              </a:ext>
            </a:extLst>
          </p:cNvPr>
          <p:cNvSpPr>
            <a:spLocks noGrp="1"/>
          </p:cNvSpPr>
          <p:nvPr>
            <p:ph type="ctrTitle"/>
          </p:nvPr>
        </p:nvSpPr>
        <p:spPr>
          <a:xfrm>
            <a:off x="1752748" y="1256389"/>
            <a:ext cx="8679915" cy="611322"/>
          </a:xfrm>
        </p:spPr>
        <p:txBody>
          <a:bodyPr>
            <a:normAutofit fontScale="90000"/>
          </a:bodyPr>
          <a:lstStyle/>
          <a:p>
            <a:r>
              <a:rPr lang="tr-TR" dirty="0"/>
              <a:t>FINAL PROJECT PRESENTATİON</a:t>
            </a:r>
          </a:p>
        </p:txBody>
      </p:sp>
      <p:sp>
        <p:nvSpPr>
          <p:cNvPr id="3" name="Alt Başlık 2">
            <a:extLst>
              <a:ext uri="{FF2B5EF4-FFF2-40B4-BE49-F238E27FC236}">
                <a16:creationId xmlns:a16="http://schemas.microsoft.com/office/drawing/2014/main" id="{49E39C72-DA6B-123A-3C58-22A946A7082C}"/>
              </a:ext>
            </a:extLst>
          </p:cNvPr>
          <p:cNvSpPr>
            <a:spLocks noGrp="1"/>
          </p:cNvSpPr>
          <p:nvPr>
            <p:ph type="subTitle" idx="1"/>
          </p:nvPr>
        </p:nvSpPr>
        <p:spPr>
          <a:xfrm>
            <a:off x="1759236" y="2300592"/>
            <a:ext cx="8673427" cy="2441642"/>
          </a:xfrm>
        </p:spPr>
        <p:txBody>
          <a:bodyPr>
            <a:normAutofit/>
          </a:bodyPr>
          <a:lstStyle/>
          <a:p>
            <a:r>
              <a:rPr lang="tr-TR" dirty="0"/>
              <a:t>Selin UZUNOĞLU 		202011041</a:t>
            </a:r>
          </a:p>
          <a:p>
            <a:r>
              <a:rPr lang="tr-TR" dirty="0"/>
              <a:t>Serhat YILDIZ			202211404</a:t>
            </a:r>
          </a:p>
          <a:p>
            <a:r>
              <a:rPr lang="tr-TR" dirty="0"/>
              <a:t>Kübra Begüm ÜLEŞ		201611059</a:t>
            </a:r>
          </a:p>
          <a:p>
            <a:r>
              <a:rPr lang="tr-TR" dirty="0"/>
              <a:t>Hamza Basil WAHEED		201911500</a:t>
            </a:r>
          </a:p>
          <a:p>
            <a:r>
              <a:rPr lang="tr-TR" dirty="0"/>
              <a:t>Samed </a:t>
            </a:r>
            <a:r>
              <a:rPr lang="tr-TR" dirty="0" err="1"/>
              <a:t>Tuğkan</a:t>
            </a:r>
            <a:r>
              <a:rPr lang="tr-TR" dirty="0"/>
              <a:t> ÇİNKO		201811020</a:t>
            </a:r>
          </a:p>
          <a:p>
            <a:r>
              <a:rPr lang="tr-TR" dirty="0"/>
              <a:t>Taha Emre KARATAŞ		202011025</a:t>
            </a:r>
          </a:p>
        </p:txBody>
      </p:sp>
      <p:pic>
        <p:nvPicPr>
          <p:cNvPr id="5" name="Resim 4" descr="amblem, simge, sembol, logo, ticari marka içeren bir resim&#10;&#10;Yapay zeka tarafından oluşturulan içerik yanlış olabilir.">
            <a:extLst>
              <a:ext uri="{FF2B5EF4-FFF2-40B4-BE49-F238E27FC236}">
                <a16:creationId xmlns:a16="http://schemas.microsoft.com/office/drawing/2014/main" id="{AEF66CA4-1F21-359D-524A-CFF9F5115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76" y="127980"/>
            <a:ext cx="1206230" cy="1128409"/>
          </a:xfrm>
          <a:prstGeom prst="rect">
            <a:avLst/>
          </a:prstGeom>
        </p:spPr>
      </p:pic>
      <p:sp>
        <p:nvSpPr>
          <p:cNvPr id="6" name="Metin kutusu 5">
            <a:extLst>
              <a:ext uri="{FF2B5EF4-FFF2-40B4-BE49-F238E27FC236}">
                <a16:creationId xmlns:a16="http://schemas.microsoft.com/office/drawing/2014/main" id="{DE5AF5E0-4DD3-2E9A-AE66-E4AA892E1F13}"/>
              </a:ext>
            </a:extLst>
          </p:cNvPr>
          <p:cNvSpPr txBox="1"/>
          <p:nvPr/>
        </p:nvSpPr>
        <p:spPr>
          <a:xfrm>
            <a:off x="7730247" y="5719864"/>
            <a:ext cx="4182894" cy="923330"/>
          </a:xfrm>
          <a:prstGeom prst="rect">
            <a:avLst/>
          </a:prstGeom>
          <a:noFill/>
        </p:spPr>
        <p:txBody>
          <a:bodyPr wrap="square" rtlCol="0">
            <a:spAutoFit/>
          </a:bodyPr>
          <a:lstStyle/>
          <a:p>
            <a:pPr algn="ctr"/>
            <a:r>
              <a:rPr lang="tr-TR" b="1" dirty="0"/>
              <a:t>ADVISOR OF THE PROJECT</a:t>
            </a:r>
            <a:r>
              <a:rPr lang="tr-TR" dirty="0"/>
              <a:t>:</a:t>
            </a:r>
          </a:p>
          <a:p>
            <a:pPr algn="ctr"/>
            <a:r>
              <a:rPr lang="tr-TR" dirty="0"/>
              <a:t>   Abdül Kadir Görür</a:t>
            </a:r>
          </a:p>
          <a:p>
            <a:endParaRPr lang="tr-TR" dirty="0"/>
          </a:p>
        </p:txBody>
      </p:sp>
      <p:pic>
        <p:nvPicPr>
          <p:cNvPr id="8" name="Resim 7">
            <a:extLst>
              <a:ext uri="{FF2B5EF4-FFF2-40B4-BE49-F238E27FC236}">
                <a16:creationId xmlns:a16="http://schemas.microsoft.com/office/drawing/2014/main" id="{523BA16F-C96F-B270-9CA1-F2CD70FF4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6" y="5353955"/>
            <a:ext cx="2857500" cy="1504045"/>
          </a:xfrm>
          <a:prstGeom prst="rect">
            <a:avLst/>
          </a:prstGeom>
        </p:spPr>
      </p:pic>
      <p:pic>
        <p:nvPicPr>
          <p:cNvPr id="10" name="Resim 9" descr="karanlık, siyah, sanat, hafif içeren bir resim&#10;&#10;Yapay zeka tarafından oluşturulan içerik yanlış olabilir.">
            <a:extLst>
              <a:ext uri="{FF2B5EF4-FFF2-40B4-BE49-F238E27FC236}">
                <a16:creationId xmlns:a16="http://schemas.microsoft.com/office/drawing/2014/main" id="{9D096CB9-F8ED-23F4-9895-D3648AB2C7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355" y="425484"/>
            <a:ext cx="3314700" cy="533400"/>
          </a:xfrm>
          <a:prstGeom prst="rect">
            <a:avLst/>
          </a:prstGeom>
        </p:spPr>
      </p:pic>
    </p:spTree>
    <p:extLst>
      <p:ext uri="{BB962C8B-B14F-4D97-AF65-F5344CB8AC3E}">
        <p14:creationId xmlns:p14="http://schemas.microsoft.com/office/powerpoint/2010/main" val="12635803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E92935-570A-181D-D881-4B06925D491D}"/>
              </a:ext>
            </a:extLst>
          </p:cNvPr>
          <p:cNvSpPr>
            <a:spLocks noGrp="1"/>
          </p:cNvSpPr>
          <p:nvPr>
            <p:ph type="title"/>
          </p:nvPr>
        </p:nvSpPr>
        <p:spPr/>
        <p:txBody>
          <a:bodyPr/>
          <a:lstStyle/>
          <a:p>
            <a:r>
              <a:rPr lang="tr-TR" dirty="0"/>
              <a:t>PROFILE</a:t>
            </a:r>
          </a:p>
        </p:txBody>
      </p:sp>
      <p:pic>
        <p:nvPicPr>
          <p:cNvPr id="6" name="İçerik Yer Tutucusu 5" descr="metin, ekran görüntüsü, yazılım, bilgisayar simgesi içeren bir resim&#10;&#10;Yapay zeka tarafından oluşturulan içerik yanlış olabilir.">
            <a:extLst>
              <a:ext uri="{FF2B5EF4-FFF2-40B4-BE49-F238E27FC236}">
                <a16:creationId xmlns:a16="http://schemas.microsoft.com/office/drawing/2014/main" id="{18D60983-29DB-E2B5-6D90-1DF05725C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0960" y="594799"/>
            <a:ext cx="6281738" cy="3510251"/>
          </a:xfrm>
        </p:spPr>
      </p:pic>
      <p:pic>
        <p:nvPicPr>
          <p:cNvPr id="4" name="İçerik Yer Tutucusu 6">
            <a:extLst>
              <a:ext uri="{FF2B5EF4-FFF2-40B4-BE49-F238E27FC236}">
                <a16:creationId xmlns:a16="http://schemas.microsoft.com/office/drawing/2014/main" id="{3202998E-52D0-231A-5C80-999CB7DE25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sp>
        <p:nvSpPr>
          <p:cNvPr id="7" name="Metin kutusu 6">
            <a:extLst>
              <a:ext uri="{FF2B5EF4-FFF2-40B4-BE49-F238E27FC236}">
                <a16:creationId xmlns:a16="http://schemas.microsoft.com/office/drawing/2014/main" id="{8709D6AA-99E9-67E5-4DBF-D849D49EE316}"/>
              </a:ext>
            </a:extLst>
          </p:cNvPr>
          <p:cNvSpPr txBox="1"/>
          <p:nvPr/>
        </p:nvSpPr>
        <p:spPr>
          <a:xfrm>
            <a:off x="5038928" y="5138356"/>
            <a:ext cx="6281738" cy="646331"/>
          </a:xfrm>
          <a:prstGeom prst="rect">
            <a:avLst/>
          </a:prstGeom>
          <a:noFill/>
        </p:spPr>
        <p:txBody>
          <a:bodyPr wrap="square" rtlCol="0">
            <a:spAutoFit/>
          </a:bodyPr>
          <a:lstStyle/>
          <a:p>
            <a:r>
              <a:rPr lang="en-US" dirty="0"/>
              <a:t>View and manage your personal info, favorites, and activity stats.</a:t>
            </a:r>
            <a:endParaRPr lang="tr-TR" dirty="0"/>
          </a:p>
        </p:txBody>
      </p:sp>
    </p:spTree>
    <p:extLst>
      <p:ext uri="{BB962C8B-B14F-4D97-AF65-F5344CB8AC3E}">
        <p14:creationId xmlns:p14="http://schemas.microsoft.com/office/powerpoint/2010/main" val="429061873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ED876F-11C3-9F13-01A7-9A72A84E699A}"/>
              </a:ext>
            </a:extLst>
          </p:cNvPr>
          <p:cNvSpPr>
            <a:spLocks noGrp="1"/>
          </p:cNvSpPr>
          <p:nvPr>
            <p:ph type="title"/>
          </p:nvPr>
        </p:nvSpPr>
        <p:spPr/>
        <p:txBody>
          <a:bodyPr/>
          <a:lstStyle/>
          <a:p>
            <a:r>
              <a:rPr lang="tr-TR" dirty="0"/>
              <a:t>ADMIN CONTROL PANEL</a:t>
            </a:r>
          </a:p>
        </p:txBody>
      </p:sp>
      <p:pic>
        <p:nvPicPr>
          <p:cNvPr id="6" name="İçerik Yer Tutucusu 5" descr="metin, ekran görüntüsü, iş kartı, yazı tipi içeren bir resim&#10;&#10;Yapay zeka tarafından oluşturulan içerik yanlış olabilir.">
            <a:extLst>
              <a:ext uri="{FF2B5EF4-FFF2-40B4-BE49-F238E27FC236}">
                <a16:creationId xmlns:a16="http://schemas.microsoft.com/office/drawing/2014/main" id="{6660A6F9-5A02-03FB-DEAD-A129B166AD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0960" y="796231"/>
            <a:ext cx="6281738" cy="3268777"/>
          </a:xfrm>
        </p:spPr>
      </p:pic>
      <p:pic>
        <p:nvPicPr>
          <p:cNvPr id="4" name="İçerik Yer Tutucusu 6">
            <a:extLst>
              <a:ext uri="{FF2B5EF4-FFF2-40B4-BE49-F238E27FC236}">
                <a16:creationId xmlns:a16="http://schemas.microsoft.com/office/drawing/2014/main" id="{0D3BB1A6-478E-FFC4-D295-DA9F8DF33AE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sp>
        <p:nvSpPr>
          <p:cNvPr id="7" name="Metin kutusu 6">
            <a:extLst>
              <a:ext uri="{FF2B5EF4-FFF2-40B4-BE49-F238E27FC236}">
                <a16:creationId xmlns:a16="http://schemas.microsoft.com/office/drawing/2014/main" id="{7B2CDA6D-A24C-8BFA-2C30-0966217047BC}"/>
              </a:ext>
            </a:extLst>
          </p:cNvPr>
          <p:cNvSpPr txBox="1"/>
          <p:nvPr/>
        </p:nvSpPr>
        <p:spPr>
          <a:xfrm>
            <a:off x="4876800" y="4927479"/>
            <a:ext cx="6575898" cy="646331"/>
          </a:xfrm>
          <a:prstGeom prst="rect">
            <a:avLst/>
          </a:prstGeom>
          <a:noFill/>
        </p:spPr>
        <p:txBody>
          <a:bodyPr wrap="square" rtlCol="0">
            <a:spAutoFit/>
          </a:bodyPr>
          <a:lstStyle/>
          <a:p>
            <a:r>
              <a:rPr lang="en-US" dirty="0"/>
              <a:t>Manage users, tracks, and system data with full administrative control.</a:t>
            </a:r>
            <a:endParaRPr lang="tr-TR" dirty="0"/>
          </a:p>
        </p:txBody>
      </p:sp>
    </p:spTree>
    <p:extLst>
      <p:ext uri="{BB962C8B-B14F-4D97-AF65-F5344CB8AC3E}">
        <p14:creationId xmlns:p14="http://schemas.microsoft.com/office/powerpoint/2010/main" val="38437890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A6673B-19B8-734D-D7E2-0EF7E81D91AF}"/>
              </a:ext>
            </a:extLst>
          </p:cNvPr>
          <p:cNvSpPr>
            <a:spLocks noGrp="1"/>
          </p:cNvSpPr>
          <p:nvPr>
            <p:ph type="title"/>
          </p:nvPr>
        </p:nvSpPr>
        <p:spPr/>
        <p:txBody>
          <a:bodyPr/>
          <a:lstStyle/>
          <a:p>
            <a:r>
              <a:rPr lang="tr-TR" dirty="0"/>
              <a:t>ADMIN USERS</a:t>
            </a:r>
          </a:p>
        </p:txBody>
      </p:sp>
      <p:pic>
        <p:nvPicPr>
          <p:cNvPr id="6" name="İçerik Yer Tutucusu 5" descr="metin, ekran görüntüsü, sayı, numara, yazı tipi içeren bir resim&#10;&#10;Yapay zeka tarafından oluşturulan içerik yanlış olabilir.">
            <a:extLst>
              <a:ext uri="{FF2B5EF4-FFF2-40B4-BE49-F238E27FC236}">
                <a16:creationId xmlns:a16="http://schemas.microsoft.com/office/drawing/2014/main" id="{ED451A78-98DF-FD4C-7E99-4E0B3B1334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8928" y="1138186"/>
            <a:ext cx="6281738" cy="2740328"/>
          </a:xfrm>
        </p:spPr>
      </p:pic>
      <p:pic>
        <p:nvPicPr>
          <p:cNvPr id="4" name="İçerik Yer Tutucusu 6">
            <a:extLst>
              <a:ext uri="{FF2B5EF4-FFF2-40B4-BE49-F238E27FC236}">
                <a16:creationId xmlns:a16="http://schemas.microsoft.com/office/drawing/2014/main" id="{D33C72BB-7059-FA87-0D22-17D913280C3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sp>
        <p:nvSpPr>
          <p:cNvPr id="7" name="Metin kutusu 6">
            <a:extLst>
              <a:ext uri="{FF2B5EF4-FFF2-40B4-BE49-F238E27FC236}">
                <a16:creationId xmlns:a16="http://schemas.microsoft.com/office/drawing/2014/main" id="{0DC33CD9-FE62-8033-1AA1-6BEA0F30D7F8}"/>
              </a:ext>
            </a:extLst>
          </p:cNvPr>
          <p:cNvSpPr txBox="1"/>
          <p:nvPr/>
        </p:nvSpPr>
        <p:spPr>
          <a:xfrm>
            <a:off x="5038928" y="4806367"/>
            <a:ext cx="6413770" cy="369332"/>
          </a:xfrm>
          <a:prstGeom prst="rect">
            <a:avLst/>
          </a:prstGeom>
          <a:noFill/>
        </p:spPr>
        <p:txBody>
          <a:bodyPr wrap="square" rtlCol="0">
            <a:spAutoFit/>
          </a:bodyPr>
          <a:lstStyle/>
          <a:p>
            <a:r>
              <a:rPr lang="en-US" dirty="0"/>
              <a:t>View, edit, or remove user accounts and monitor activity.</a:t>
            </a:r>
            <a:endParaRPr lang="tr-TR" dirty="0"/>
          </a:p>
        </p:txBody>
      </p:sp>
    </p:spTree>
    <p:extLst>
      <p:ext uri="{BB962C8B-B14F-4D97-AF65-F5344CB8AC3E}">
        <p14:creationId xmlns:p14="http://schemas.microsoft.com/office/powerpoint/2010/main" val="23131679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E57B52-8D92-E4C7-EA08-992130B70C64}"/>
              </a:ext>
            </a:extLst>
          </p:cNvPr>
          <p:cNvSpPr>
            <a:spLocks noGrp="1"/>
          </p:cNvSpPr>
          <p:nvPr>
            <p:ph type="title"/>
          </p:nvPr>
        </p:nvSpPr>
        <p:spPr/>
        <p:txBody>
          <a:bodyPr/>
          <a:lstStyle/>
          <a:p>
            <a:r>
              <a:rPr lang="tr-TR" dirty="0"/>
              <a:t>MUSIC MANAGEMENT</a:t>
            </a:r>
          </a:p>
        </p:txBody>
      </p:sp>
      <p:pic>
        <p:nvPicPr>
          <p:cNvPr id="6" name="İçerik Yer Tutucusu 5">
            <a:extLst>
              <a:ext uri="{FF2B5EF4-FFF2-40B4-BE49-F238E27FC236}">
                <a16:creationId xmlns:a16="http://schemas.microsoft.com/office/drawing/2014/main" id="{6F7597E7-6BD9-83D0-DF2B-4B1DFB01F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0960" y="1164093"/>
            <a:ext cx="6281738" cy="2841331"/>
          </a:xfrm>
        </p:spPr>
      </p:pic>
      <p:pic>
        <p:nvPicPr>
          <p:cNvPr id="4" name="İçerik Yer Tutucusu 6">
            <a:extLst>
              <a:ext uri="{FF2B5EF4-FFF2-40B4-BE49-F238E27FC236}">
                <a16:creationId xmlns:a16="http://schemas.microsoft.com/office/drawing/2014/main" id="{88742013-FBE5-8483-FB7D-065EA18EE0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sp>
        <p:nvSpPr>
          <p:cNvPr id="7" name="Metin kutusu 6">
            <a:extLst>
              <a:ext uri="{FF2B5EF4-FFF2-40B4-BE49-F238E27FC236}">
                <a16:creationId xmlns:a16="http://schemas.microsoft.com/office/drawing/2014/main" id="{3F08D96D-1702-CFB7-5A55-C655E3FC2C83}"/>
              </a:ext>
            </a:extLst>
          </p:cNvPr>
          <p:cNvSpPr txBox="1"/>
          <p:nvPr/>
        </p:nvSpPr>
        <p:spPr>
          <a:xfrm>
            <a:off x="5029200" y="4961106"/>
            <a:ext cx="6423498" cy="646331"/>
          </a:xfrm>
          <a:prstGeom prst="rect">
            <a:avLst/>
          </a:prstGeom>
          <a:noFill/>
        </p:spPr>
        <p:txBody>
          <a:bodyPr wrap="square" rtlCol="0">
            <a:spAutoFit/>
          </a:bodyPr>
          <a:lstStyle/>
          <a:p>
            <a:r>
              <a:rPr lang="en-US" dirty="0"/>
              <a:t>Add, edit, or delete music tracks and organize them by category or mood.</a:t>
            </a:r>
            <a:endParaRPr lang="tr-TR" dirty="0"/>
          </a:p>
        </p:txBody>
      </p:sp>
    </p:spTree>
    <p:extLst>
      <p:ext uri="{BB962C8B-B14F-4D97-AF65-F5344CB8AC3E}">
        <p14:creationId xmlns:p14="http://schemas.microsoft.com/office/powerpoint/2010/main" val="151173773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9F62AB-3D79-3913-0E02-B6D11C7E6FA6}"/>
              </a:ext>
            </a:extLst>
          </p:cNvPr>
          <p:cNvSpPr>
            <a:spLocks noGrp="1"/>
          </p:cNvSpPr>
          <p:nvPr>
            <p:ph type="title"/>
          </p:nvPr>
        </p:nvSpPr>
        <p:spPr/>
        <p:txBody>
          <a:bodyPr/>
          <a:lstStyle/>
          <a:p>
            <a:r>
              <a:rPr lang="tr-TR" dirty="0"/>
              <a:t>AI</a:t>
            </a:r>
          </a:p>
        </p:txBody>
      </p:sp>
      <p:sp>
        <p:nvSpPr>
          <p:cNvPr id="3" name="İçerik Yer Tutucusu 2">
            <a:extLst>
              <a:ext uri="{FF2B5EF4-FFF2-40B4-BE49-F238E27FC236}">
                <a16:creationId xmlns:a16="http://schemas.microsoft.com/office/drawing/2014/main" id="{19D8A02B-46F6-613B-6030-31DC4E0AA6C9}"/>
              </a:ext>
            </a:extLst>
          </p:cNvPr>
          <p:cNvSpPr>
            <a:spLocks noGrp="1"/>
          </p:cNvSpPr>
          <p:nvPr>
            <p:ph idx="1"/>
          </p:nvPr>
        </p:nvSpPr>
        <p:spPr>
          <a:xfrm>
            <a:off x="4717915" y="680936"/>
            <a:ext cx="7217923" cy="5682157"/>
          </a:xfrm>
        </p:spPr>
        <p:txBody>
          <a:bodyPr>
            <a:normAutofit fontScale="85000" lnSpcReduction="20000"/>
          </a:bodyPr>
          <a:lstStyle/>
          <a:p>
            <a:pPr marL="0" indent="0">
              <a:buNone/>
            </a:pPr>
            <a:r>
              <a:rPr lang="en-US" dirty="0"/>
              <a:t>The AI component of the </a:t>
            </a:r>
            <a:r>
              <a:rPr lang="en-US" dirty="0" err="1"/>
              <a:t>EmoTagger</a:t>
            </a:r>
            <a:r>
              <a:rPr lang="en-US" dirty="0"/>
              <a:t> project is built upon a robust, multi-model architecture that integrates user behavior, audio signal processing, and natural language understanding to classify the emotional tone of music from diverse perspectives. Model 1 serves as the foundation, utilizing a rule-based approach that analyzes user-submitted emotion tags stored in a PostgreSQL database. For each song, it aggregates all associated tags and determines the most frequently selected emotion, designating it as the song’s "Predicted Emotion." This model reflects collective listener sentiment, offering a reliable label derived from actual user interaction. Model 2 introduces a deep learning-based strategy that focuses on the audio characteristics of the song. It first extracts acoustic features using a custom </a:t>
            </a:r>
            <a:r>
              <a:rPr lang="en-US" dirty="0" err="1"/>
              <a:t>extract_features</a:t>
            </a:r>
            <a:r>
              <a:rPr lang="en-US" dirty="0"/>
              <a:t> function—typically capturing temporal and spectral data such as MFCCs—and then trains a feedforward neural network to classify songs into predefined emotion categories. This model is trained using the outputs of Model 1 to maintain consistency and is capable of independently predicting emotions even without user tags. The final model, Model 3, leverages natural language processing (NLP) to analyze lyrical content. Using the Whisper model, it transcribes spoken or sung lyrics from audio files and classifies the resulting text using pre-trained emotion classifiers such as </a:t>
            </a:r>
            <a:r>
              <a:rPr lang="en-US" dirty="0" err="1"/>
              <a:t>distilroberta</a:t>
            </a:r>
            <a:r>
              <a:rPr lang="en-US" dirty="0"/>
              <a:t>-base for English and </a:t>
            </a:r>
            <a:r>
              <a:rPr lang="en-US" dirty="0" err="1"/>
              <a:t>facebook</a:t>
            </a:r>
            <a:r>
              <a:rPr lang="en-US" dirty="0"/>
              <a:t>/</a:t>
            </a:r>
            <a:r>
              <a:rPr lang="en-US" dirty="0" err="1"/>
              <a:t>bart</a:t>
            </a:r>
            <a:r>
              <a:rPr lang="en-US" dirty="0"/>
              <a:t>-large-</a:t>
            </a:r>
            <a:r>
              <a:rPr lang="en-US" dirty="0" err="1"/>
              <a:t>mnli</a:t>
            </a:r>
            <a:r>
              <a:rPr lang="en-US" dirty="0"/>
              <a:t> with translation support for Turkish. This enables accurate emotion prediction based on lyrical expression and sentiment. Combined, these three models provide a comprehensive, AI-driven framework for understanding musical emotions: Model 1 captures user perception, Model 2 analyzes audio emotion, and Model 3 interprets lyrical emotion, creating a powerful system for emotion-aware music analysis and recommendation.</a:t>
            </a:r>
            <a:endParaRPr lang="tr-TR" dirty="0"/>
          </a:p>
        </p:txBody>
      </p:sp>
      <p:pic>
        <p:nvPicPr>
          <p:cNvPr id="4" name="İçerik Yer Tutucusu 6">
            <a:extLst>
              <a:ext uri="{FF2B5EF4-FFF2-40B4-BE49-F238E27FC236}">
                <a16:creationId xmlns:a16="http://schemas.microsoft.com/office/drawing/2014/main" id="{8A933406-1E97-31F9-5043-E708811A179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spTree>
    <p:extLst>
      <p:ext uri="{BB962C8B-B14F-4D97-AF65-F5344CB8AC3E}">
        <p14:creationId xmlns:p14="http://schemas.microsoft.com/office/powerpoint/2010/main" val="40614233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59915-7615-7A73-303A-867EAB65FA3E}"/>
              </a:ext>
            </a:extLst>
          </p:cNvPr>
          <p:cNvSpPr>
            <a:spLocks noGrp="1"/>
          </p:cNvSpPr>
          <p:nvPr>
            <p:ph type="title"/>
          </p:nvPr>
        </p:nvSpPr>
        <p:spPr/>
        <p:txBody>
          <a:bodyPr/>
          <a:lstStyle/>
          <a:p>
            <a:r>
              <a:rPr lang="tr-TR" dirty="0"/>
              <a:t>FINAL</a:t>
            </a:r>
          </a:p>
        </p:txBody>
      </p:sp>
      <p:pic>
        <p:nvPicPr>
          <p:cNvPr id="6" name="İçerik Yer Tutucusu 5" descr="karanlık, siyah, sanat, hafif içeren bir resim&#10;&#10;Yapay zeka tarafından oluşturulan içerik yanlış olabilir.">
            <a:extLst>
              <a:ext uri="{FF2B5EF4-FFF2-40B4-BE49-F238E27FC236}">
                <a16:creationId xmlns:a16="http://schemas.microsoft.com/office/drawing/2014/main" id="{9CB6C2C0-6306-89C8-0CCC-88256B472E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9662" y="5329981"/>
            <a:ext cx="3314700" cy="533400"/>
          </a:xfrm>
        </p:spPr>
      </p:pic>
      <p:pic>
        <p:nvPicPr>
          <p:cNvPr id="4" name="İçerik Yer Tutucusu 6">
            <a:extLst>
              <a:ext uri="{FF2B5EF4-FFF2-40B4-BE49-F238E27FC236}">
                <a16:creationId xmlns:a16="http://schemas.microsoft.com/office/drawing/2014/main" id="{93B32134-B53B-D38A-EFCD-941F702A675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pic>
        <p:nvPicPr>
          <p:cNvPr id="7" name="Resim 6" descr="gülümsemek, gülüş, çizgi film, emotikon, gülenyüz içeren bir resim&#10;&#10;Yapay zeka tarafından oluşturulan içerik yanlış olabilir.">
            <a:extLst>
              <a:ext uri="{FF2B5EF4-FFF2-40B4-BE49-F238E27FC236}">
                <a16:creationId xmlns:a16="http://schemas.microsoft.com/office/drawing/2014/main" id="{00EE219D-482D-EF67-0225-58F249587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7258" y="60224"/>
            <a:ext cx="2207738" cy="2207738"/>
          </a:xfrm>
          <a:prstGeom prst="rect">
            <a:avLst/>
          </a:prstGeom>
        </p:spPr>
      </p:pic>
      <p:sp>
        <p:nvSpPr>
          <p:cNvPr id="8" name="Metin kutusu 7">
            <a:extLst>
              <a:ext uri="{FF2B5EF4-FFF2-40B4-BE49-F238E27FC236}">
                <a16:creationId xmlns:a16="http://schemas.microsoft.com/office/drawing/2014/main" id="{4134A917-7013-A905-CA87-9DBF20EB1D6A}"/>
              </a:ext>
            </a:extLst>
          </p:cNvPr>
          <p:cNvSpPr txBox="1"/>
          <p:nvPr/>
        </p:nvSpPr>
        <p:spPr>
          <a:xfrm>
            <a:off x="5389123" y="2349925"/>
            <a:ext cx="6342434" cy="3681224"/>
          </a:xfrm>
          <a:prstGeom prst="rect">
            <a:avLst/>
          </a:prstGeom>
          <a:noFill/>
        </p:spPr>
        <p:txBody>
          <a:bodyPr wrap="square" rtlCol="0">
            <a:spAutoFit/>
          </a:bodyPr>
          <a:lstStyle/>
          <a:p>
            <a:pPr>
              <a:buNone/>
            </a:pPr>
            <a:r>
              <a:rPr lang="en-US"/>
              <a:t>Thank you for listening to our presentation.</a:t>
            </a:r>
          </a:p>
          <a:p>
            <a:pPr>
              <a:buNone/>
            </a:pPr>
            <a:r>
              <a:rPr lang="en-US"/>
              <a:t>With this project, we aimed to explore how music affects emotions and to create an intuitive platform where users can express what they feel through sound. Throughout the development process, we focused on simplicity, user experience, and meaningful data collection.</a:t>
            </a:r>
          </a:p>
          <a:p>
            <a:pPr>
              <a:buNone/>
            </a:pPr>
            <a:r>
              <a:rPr lang="en-US"/>
              <a:t>We believe this application can contribute to both academic research and music-related technologies in the future.</a:t>
            </a:r>
          </a:p>
          <a:p>
            <a:pPr>
              <a:buNone/>
            </a:pPr>
            <a:r>
              <a:rPr lang="en-US"/>
              <a:t>We would like to thank our advisor and instructors for their guidance, and we look forward to improving and expanding this project beyond the course.</a:t>
            </a:r>
          </a:p>
          <a:p>
            <a:r>
              <a:rPr lang="en-US"/>
              <a:t>Thank you again!</a:t>
            </a:r>
          </a:p>
        </p:txBody>
      </p:sp>
    </p:spTree>
    <p:extLst>
      <p:ext uri="{BB962C8B-B14F-4D97-AF65-F5344CB8AC3E}">
        <p14:creationId xmlns:p14="http://schemas.microsoft.com/office/powerpoint/2010/main" val="250881300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descr="metin, yazı tipi, logo, grafik içeren bir resim&#10;&#10;Yapay zeka tarafından oluşturulan içerik yanlış olabilir.">
            <a:extLst>
              <a:ext uri="{FF2B5EF4-FFF2-40B4-BE49-F238E27FC236}">
                <a16:creationId xmlns:a16="http://schemas.microsoft.com/office/drawing/2014/main" id="{D1F807AF-A956-8E6E-2812-59BDADA00D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9302" y="126460"/>
            <a:ext cx="3735421" cy="2075267"/>
          </a:xfrm>
        </p:spPr>
      </p:pic>
      <p:sp>
        <p:nvSpPr>
          <p:cNvPr id="4" name="Rectangle 1">
            <a:extLst>
              <a:ext uri="{FF2B5EF4-FFF2-40B4-BE49-F238E27FC236}">
                <a16:creationId xmlns:a16="http://schemas.microsoft.com/office/drawing/2014/main" id="{222F0B49-4D24-2048-FF7D-9B8B3F5D6E82}"/>
              </a:ext>
            </a:extLst>
          </p:cNvPr>
          <p:cNvSpPr>
            <a:spLocks noGrp="1" noChangeArrowheads="1"/>
          </p:cNvSpPr>
          <p:nvPr>
            <p:ph type="title"/>
          </p:nvPr>
        </p:nvSpPr>
        <p:spPr bwMode="auto">
          <a:xfrm>
            <a:off x="888631" y="2459504"/>
            <a:ext cx="335262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tr-TR" altLang="tr-TR" dirty="0">
                <a:solidFill>
                  <a:schemeClr val="bg1"/>
                </a:solidFill>
                <a:latin typeface="Arial" panose="020B0604020202020204" pitchFamily="34" charset="0"/>
              </a:rPr>
              <a:t>WHAT IS EMOTAGGER?</a:t>
            </a:r>
            <a:endParaRPr kumimoji="0" lang="tr-TR" altLang="tr-TR" b="0" i="0" u="none" strike="noStrike" cap="none" normalizeH="0" baseline="0" dirty="0">
              <a:ln>
                <a:noFill/>
              </a:ln>
              <a:solidFill>
                <a:schemeClr val="bg1"/>
              </a:solidFill>
              <a:effectLst/>
              <a:latin typeface="Arial" panose="020B0604020202020204" pitchFamily="34" charset="0"/>
            </a:endParaRPr>
          </a:p>
        </p:txBody>
      </p:sp>
      <p:sp>
        <p:nvSpPr>
          <p:cNvPr id="8" name="Metin kutusu 7">
            <a:extLst>
              <a:ext uri="{FF2B5EF4-FFF2-40B4-BE49-F238E27FC236}">
                <a16:creationId xmlns:a16="http://schemas.microsoft.com/office/drawing/2014/main" id="{65496519-32C0-6F2E-350D-F04D0423DC16}"/>
              </a:ext>
            </a:extLst>
          </p:cNvPr>
          <p:cNvSpPr txBox="1"/>
          <p:nvPr/>
        </p:nvSpPr>
        <p:spPr>
          <a:xfrm>
            <a:off x="5136204" y="739302"/>
            <a:ext cx="6167165" cy="5355312"/>
          </a:xfrm>
          <a:prstGeom prst="rect">
            <a:avLst/>
          </a:prstGeom>
          <a:noFill/>
        </p:spPr>
        <p:txBody>
          <a:bodyPr wrap="square" rtlCol="0">
            <a:spAutoFit/>
          </a:bodyPr>
          <a:lstStyle/>
          <a:p>
            <a:r>
              <a:rPr lang="en-US" b="1" dirty="0"/>
              <a:t>Music and Emotion Survey Application</a:t>
            </a:r>
            <a:br>
              <a:rPr lang="en-US" dirty="0"/>
            </a:br>
            <a:r>
              <a:rPr lang="en-US" dirty="0"/>
              <a:t>This project aims to explore the emotional impact of music through a user-friendly web-based survey application. Users listen to music tracks and select the emotion they feel among six predefined categories: Joyful, Melancholic, Energetic, Calm, Angry, and Nostalgic. The selected emotion, along with relevant metadata, is stored in a structured database for further analysis. The application provides an intuitive interface supported by custom emotion icons to enhance user experience. It is developed using modern technologies with a focus on clean data collection, scalability, and user privacy. The gathered data can support psychological research, personalized music recommendations, and emotion-based content analysis. The project is collaboratively managed using GitHub, with continuous updates to documentation (SRS &amp; SDD), test plans, and development progress. Future improvements include AI-based emotion prediction and mobile app integration.</a:t>
            </a:r>
            <a:endParaRPr lang="tr-TR" dirty="0"/>
          </a:p>
        </p:txBody>
      </p:sp>
      <p:pic>
        <p:nvPicPr>
          <p:cNvPr id="10" name="Resim 9" descr="kulaklık, daire içeren bir resim&#10;&#10;Yapay zeka tarafından oluşturulan içerik yanlış olabilir.">
            <a:extLst>
              <a:ext uri="{FF2B5EF4-FFF2-40B4-BE49-F238E27FC236}">
                <a16:creationId xmlns:a16="http://schemas.microsoft.com/office/drawing/2014/main" id="{7B1F788B-04E6-B784-89F7-03ECC6CAC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560" y="5262636"/>
            <a:ext cx="1468904" cy="1468904"/>
          </a:xfrm>
          <a:prstGeom prst="rect">
            <a:avLst/>
          </a:prstGeom>
        </p:spPr>
      </p:pic>
    </p:spTree>
    <p:extLst>
      <p:ext uri="{BB962C8B-B14F-4D97-AF65-F5344CB8AC3E}">
        <p14:creationId xmlns:p14="http://schemas.microsoft.com/office/powerpoint/2010/main" val="184505087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15320C-FB4B-589E-4179-A3B9CD2A8FFB}"/>
              </a:ext>
            </a:extLst>
          </p:cNvPr>
          <p:cNvSpPr>
            <a:spLocks noGrp="1"/>
          </p:cNvSpPr>
          <p:nvPr>
            <p:ph type="title"/>
          </p:nvPr>
        </p:nvSpPr>
        <p:spPr/>
        <p:txBody>
          <a:bodyPr/>
          <a:lstStyle/>
          <a:p>
            <a:r>
              <a:rPr lang="tr-TR" dirty="0"/>
              <a:t>HOME PAGE</a:t>
            </a:r>
          </a:p>
        </p:txBody>
      </p:sp>
      <p:pic>
        <p:nvPicPr>
          <p:cNvPr id="5" name="İçerik Yer Tutucusu 4">
            <a:extLst>
              <a:ext uri="{FF2B5EF4-FFF2-40B4-BE49-F238E27FC236}">
                <a16:creationId xmlns:a16="http://schemas.microsoft.com/office/drawing/2014/main" id="{372A6D24-35DE-7877-5A8C-83D90EE79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1291" y="488362"/>
            <a:ext cx="6281738" cy="2940638"/>
          </a:xfrm>
        </p:spPr>
      </p:pic>
      <p:pic>
        <p:nvPicPr>
          <p:cNvPr id="6" name="İçerik Yer Tutucusu 6" descr="metin, yazı tipi, logo, grafik içeren bir resim">
            <a:extLst>
              <a:ext uri="{FF2B5EF4-FFF2-40B4-BE49-F238E27FC236}">
                <a16:creationId xmlns:a16="http://schemas.microsoft.com/office/drawing/2014/main" id="{81C80537-0B5B-D17D-B033-B9FF35ECF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sp>
        <p:nvSpPr>
          <p:cNvPr id="7" name="Metin kutusu 6">
            <a:extLst>
              <a:ext uri="{FF2B5EF4-FFF2-40B4-BE49-F238E27FC236}">
                <a16:creationId xmlns:a16="http://schemas.microsoft.com/office/drawing/2014/main" id="{33F9EFB2-A308-77EC-FB82-5A9896574B42}"/>
              </a:ext>
            </a:extLst>
          </p:cNvPr>
          <p:cNvSpPr txBox="1"/>
          <p:nvPr/>
        </p:nvSpPr>
        <p:spPr>
          <a:xfrm>
            <a:off x="5097294" y="3774332"/>
            <a:ext cx="6789906" cy="3139321"/>
          </a:xfrm>
          <a:prstGeom prst="rect">
            <a:avLst/>
          </a:prstGeom>
          <a:noFill/>
        </p:spPr>
        <p:txBody>
          <a:bodyPr wrap="square" rtlCol="0">
            <a:spAutoFit/>
          </a:bodyPr>
          <a:lstStyle/>
          <a:p>
            <a:pPr>
              <a:buNone/>
            </a:pPr>
            <a:r>
              <a:rPr lang="en-US" dirty="0"/>
              <a:t>Discover how music makes you feel.</a:t>
            </a:r>
            <a:br>
              <a:rPr lang="en-US" dirty="0"/>
            </a:br>
            <a:r>
              <a:rPr lang="en-US" dirty="0"/>
              <a:t>In this platform, you can listen to a variety of music tracks and simply select the emotion you experience while listening. Whether it's </a:t>
            </a:r>
            <a:r>
              <a:rPr lang="en-US" b="1" dirty="0"/>
              <a:t>Joyful</a:t>
            </a:r>
            <a:r>
              <a:rPr lang="en-US" dirty="0"/>
              <a:t>, </a:t>
            </a:r>
            <a:r>
              <a:rPr lang="en-US" b="1" dirty="0"/>
              <a:t>Melancholic</a:t>
            </a:r>
            <a:r>
              <a:rPr lang="en-US" dirty="0"/>
              <a:t>, </a:t>
            </a:r>
            <a:r>
              <a:rPr lang="en-US" b="1" dirty="0"/>
              <a:t>Energetic</a:t>
            </a:r>
            <a:r>
              <a:rPr lang="en-US" dirty="0"/>
              <a:t>, </a:t>
            </a:r>
            <a:r>
              <a:rPr lang="en-US" b="1" dirty="0"/>
              <a:t>Calm</a:t>
            </a:r>
            <a:r>
              <a:rPr lang="en-US" dirty="0"/>
              <a:t>, </a:t>
            </a:r>
            <a:r>
              <a:rPr lang="en-US" b="1" dirty="0"/>
              <a:t>Angry</a:t>
            </a:r>
            <a:r>
              <a:rPr lang="en-US" dirty="0"/>
              <a:t>, or </a:t>
            </a:r>
            <a:r>
              <a:rPr lang="en-US" b="1" dirty="0"/>
              <a:t>Nostalgic</a:t>
            </a:r>
            <a:r>
              <a:rPr lang="en-US" dirty="0"/>
              <a:t>, your feedback helps us understand the emotional impact of music.</a:t>
            </a:r>
          </a:p>
          <a:p>
            <a:pPr>
              <a:buNone/>
            </a:pPr>
            <a:r>
              <a:rPr lang="en-US" dirty="0"/>
              <a:t>Your responses are recorded anonymously and used for research and improvement of emotion-based music experiences.</a:t>
            </a:r>
          </a:p>
          <a:p>
            <a:r>
              <a:rPr lang="en-US" b="1" dirty="0"/>
              <a:t>Start listening, feel the rhythm, and share your emotion!</a:t>
            </a:r>
            <a:endParaRPr lang="en-US" dirty="0"/>
          </a:p>
          <a:p>
            <a:endParaRPr lang="tr-TR" dirty="0"/>
          </a:p>
        </p:txBody>
      </p:sp>
      <p:pic>
        <p:nvPicPr>
          <p:cNvPr id="9" name="Resim 8">
            <a:extLst>
              <a:ext uri="{FF2B5EF4-FFF2-40B4-BE49-F238E27FC236}">
                <a16:creationId xmlns:a16="http://schemas.microsoft.com/office/drawing/2014/main" id="{54578050-97E4-9C9A-5370-E40DF820A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1737" y="2427890"/>
            <a:ext cx="590550" cy="762000"/>
          </a:xfrm>
          <a:prstGeom prst="rect">
            <a:avLst/>
          </a:prstGeom>
        </p:spPr>
      </p:pic>
    </p:spTree>
    <p:extLst>
      <p:ext uri="{BB962C8B-B14F-4D97-AF65-F5344CB8AC3E}">
        <p14:creationId xmlns:p14="http://schemas.microsoft.com/office/powerpoint/2010/main" val="130863294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4EB17B-BA6C-5B28-C1D8-45946EB27493}"/>
              </a:ext>
            </a:extLst>
          </p:cNvPr>
          <p:cNvSpPr>
            <a:spLocks noGrp="1"/>
          </p:cNvSpPr>
          <p:nvPr>
            <p:ph type="title"/>
          </p:nvPr>
        </p:nvSpPr>
        <p:spPr/>
        <p:txBody>
          <a:bodyPr/>
          <a:lstStyle/>
          <a:p>
            <a:r>
              <a:rPr lang="tr-TR" dirty="0"/>
              <a:t>LISTEN TAG</a:t>
            </a:r>
          </a:p>
        </p:txBody>
      </p:sp>
      <p:pic>
        <p:nvPicPr>
          <p:cNvPr id="5" name="İçerik Yer Tutucusu 4" descr="metin, işletim sistemi, ekran görüntüsü içeren bir resim&#10;&#10;Yapay zeka tarafından oluşturulan içerik yanlış olabilir.">
            <a:extLst>
              <a:ext uri="{FF2B5EF4-FFF2-40B4-BE49-F238E27FC236}">
                <a16:creationId xmlns:a16="http://schemas.microsoft.com/office/drawing/2014/main" id="{763AC941-854B-203F-0489-0B8C57B87A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4686" y="337324"/>
            <a:ext cx="3534345" cy="2207738"/>
          </a:xfrm>
        </p:spPr>
      </p:pic>
      <p:pic>
        <p:nvPicPr>
          <p:cNvPr id="6" name="İçerik Yer Tutucusu 6">
            <a:extLst>
              <a:ext uri="{FF2B5EF4-FFF2-40B4-BE49-F238E27FC236}">
                <a16:creationId xmlns:a16="http://schemas.microsoft.com/office/drawing/2014/main" id="{903E6733-9723-E615-3229-3C5F0658989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pic>
        <p:nvPicPr>
          <p:cNvPr id="10" name="Resim 9" descr="metin, yazılım, web sayfası, yazı tipi içeren bir resim&#10;&#10;Yapay zeka tarafından oluşturulan içerik yanlış olabilir.">
            <a:extLst>
              <a:ext uri="{FF2B5EF4-FFF2-40B4-BE49-F238E27FC236}">
                <a16:creationId xmlns:a16="http://schemas.microsoft.com/office/drawing/2014/main" id="{1C0C3619-EE77-B986-4F65-9223819A1E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893" y="2779700"/>
            <a:ext cx="3592212" cy="2268685"/>
          </a:xfrm>
          <a:prstGeom prst="rect">
            <a:avLst/>
          </a:prstGeom>
        </p:spPr>
      </p:pic>
      <p:sp>
        <p:nvSpPr>
          <p:cNvPr id="11" name="Metin kutusu 10">
            <a:extLst>
              <a:ext uri="{FF2B5EF4-FFF2-40B4-BE49-F238E27FC236}">
                <a16:creationId xmlns:a16="http://schemas.microsoft.com/office/drawing/2014/main" id="{612E194A-B876-109D-1FA9-18A12B9885A9}"/>
              </a:ext>
            </a:extLst>
          </p:cNvPr>
          <p:cNvSpPr txBox="1"/>
          <p:nvPr/>
        </p:nvSpPr>
        <p:spPr>
          <a:xfrm>
            <a:off x="4965580" y="5283023"/>
            <a:ext cx="6590880" cy="923330"/>
          </a:xfrm>
          <a:prstGeom prst="rect">
            <a:avLst/>
          </a:prstGeom>
          <a:noFill/>
        </p:spPr>
        <p:txBody>
          <a:bodyPr wrap="square" rtlCol="0">
            <a:spAutoFit/>
          </a:bodyPr>
          <a:lstStyle/>
          <a:p>
            <a:r>
              <a:rPr lang="en-US"/>
              <a:t>Listen to a track and choose the emotion it makes you feel.</a:t>
            </a:r>
            <a:br>
              <a:rPr lang="en-US"/>
            </a:br>
            <a:r>
              <a:rPr lang="en-US"/>
              <a:t>Your response helps us understand music’s emotional impact.</a:t>
            </a:r>
            <a:endParaRPr lang="tr-TR" dirty="0"/>
          </a:p>
        </p:txBody>
      </p:sp>
      <p:pic>
        <p:nvPicPr>
          <p:cNvPr id="15" name="Resim 14" descr="ekran görüntüsü, renklilik, grafik, sanat içeren bir resim&#10;&#10;Yapay zeka tarafından oluşturulan içerik yanlış olabilir.">
            <a:extLst>
              <a:ext uri="{FF2B5EF4-FFF2-40B4-BE49-F238E27FC236}">
                <a16:creationId xmlns:a16="http://schemas.microsoft.com/office/drawing/2014/main" id="{FB22DA9A-0FF3-65D3-2B96-856DC22104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890" y="2349925"/>
            <a:ext cx="3988218" cy="2570531"/>
          </a:xfrm>
          <a:prstGeom prst="rect">
            <a:avLst/>
          </a:prstGeom>
        </p:spPr>
      </p:pic>
      <p:pic>
        <p:nvPicPr>
          <p:cNvPr id="17" name="Resim 16" descr="çizgi film, kırpıntı çizim içeren bir resim&#10;&#10;Yapay zeka tarafından oluşturulan içerik yanlış olabilir.">
            <a:extLst>
              <a:ext uri="{FF2B5EF4-FFF2-40B4-BE49-F238E27FC236}">
                <a16:creationId xmlns:a16="http://schemas.microsoft.com/office/drawing/2014/main" id="{43687A02-76D6-7FF5-8CE3-6CFDC2A6CB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8091" y="512008"/>
            <a:ext cx="1858369" cy="1858369"/>
          </a:xfrm>
          <a:prstGeom prst="rect">
            <a:avLst/>
          </a:prstGeom>
        </p:spPr>
      </p:pic>
      <p:pic>
        <p:nvPicPr>
          <p:cNvPr id="19" name="Resim 18" descr="gülümsemek, gülüş, çizgi film, emotikon, gülenyüz içeren bir resim&#10;&#10;Yapay zeka tarafından oluşturulan içerik yanlış olabilir.">
            <a:extLst>
              <a:ext uri="{FF2B5EF4-FFF2-40B4-BE49-F238E27FC236}">
                <a16:creationId xmlns:a16="http://schemas.microsoft.com/office/drawing/2014/main" id="{A7A0ED58-7EB2-F140-2BA3-56103AFE5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7657" y="2840647"/>
            <a:ext cx="2207738" cy="2207738"/>
          </a:xfrm>
          <a:prstGeom prst="rect">
            <a:avLst/>
          </a:prstGeom>
        </p:spPr>
      </p:pic>
    </p:spTree>
    <p:extLst>
      <p:ext uri="{BB962C8B-B14F-4D97-AF65-F5344CB8AC3E}">
        <p14:creationId xmlns:p14="http://schemas.microsoft.com/office/powerpoint/2010/main" val="1734959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ED2C90-0848-60CA-0906-5EF3BC0EC158}"/>
              </a:ext>
            </a:extLst>
          </p:cNvPr>
          <p:cNvSpPr>
            <a:spLocks noGrp="1"/>
          </p:cNvSpPr>
          <p:nvPr>
            <p:ph type="title"/>
          </p:nvPr>
        </p:nvSpPr>
        <p:spPr/>
        <p:txBody>
          <a:bodyPr/>
          <a:lstStyle/>
          <a:p>
            <a:r>
              <a:rPr lang="tr-TR" dirty="0"/>
              <a:t>FAVORITE LIST</a:t>
            </a:r>
          </a:p>
        </p:txBody>
      </p:sp>
      <p:pic>
        <p:nvPicPr>
          <p:cNvPr id="6" name="İçerik Yer Tutucusu 5" descr="metin, ekran görüntüsü, yazı tipi, tasarım içeren bir resim&#10;&#10;Yapay zeka tarafından oluşturulan içerik yanlış olabilir.">
            <a:extLst>
              <a:ext uri="{FF2B5EF4-FFF2-40B4-BE49-F238E27FC236}">
                <a16:creationId xmlns:a16="http://schemas.microsoft.com/office/drawing/2014/main" id="{D1B1B470-8AD8-C5FC-D97D-F77FB600D8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0960" y="919672"/>
            <a:ext cx="6281738" cy="2860506"/>
          </a:xfrm>
        </p:spPr>
      </p:pic>
      <p:pic>
        <p:nvPicPr>
          <p:cNvPr id="4" name="İçerik Yer Tutucusu 6">
            <a:extLst>
              <a:ext uri="{FF2B5EF4-FFF2-40B4-BE49-F238E27FC236}">
                <a16:creationId xmlns:a16="http://schemas.microsoft.com/office/drawing/2014/main" id="{C95B500F-4E2D-5849-31BA-C0FB83E18CD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sp>
        <p:nvSpPr>
          <p:cNvPr id="7" name="Metin kutusu 6">
            <a:extLst>
              <a:ext uri="{FF2B5EF4-FFF2-40B4-BE49-F238E27FC236}">
                <a16:creationId xmlns:a16="http://schemas.microsoft.com/office/drawing/2014/main" id="{4E3DAAEC-C0C3-BA6A-EA0C-BB32C395C15C}"/>
              </a:ext>
            </a:extLst>
          </p:cNvPr>
          <p:cNvSpPr txBox="1"/>
          <p:nvPr/>
        </p:nvSpPr>
        <p:spPr>
          <a:xfrm>
            <a:off x="5170960" y="4806367"/>
            <a:ext cx="6366044" cy="646331"/>
          </a:xfrm>
          <a:prstGeom prst="rect">
            <a:avLst/>
          </a:prstGeom>
          <a:noFill/>
        </p:spPr>
        <p:txBody>
          <a:bodyPr wrap="square" rtlCol="0">
            <a:spAutoFit/>
          </a:bodyPr>
          <a:lstStyle/>
          <a:p>
            <a:r>
              <a:rPr lang="en-US" dirty="0"/>
              <a:t>View and manage the tracks you've marked as favorites for easy access later.</a:t>
            </a:r>
            <a:endParaRPr lang="tr-TR" dirty="0"/>
          </a:p>
        </p:txBody>
      </p:sp>
      <p:pic>
        <p:nvPicPr>
          <p:cNvPr id="9" name="Resim 8" descr="renklilik, macenta, ekran görüntüsü, mor içeren bir resim&#10;&#10;Yapay zeka tarafından oluşturulan içerik yanlış olabilir.">
            <a:extLst>
              <a:ext uri="{FF2B5EF4-FFF2-40B4-BE49-F238E27FC236}">
                <a16:creationId xmlns:a16="http://schemas.microsoft.com/office/drawing/2014/main" id="{BD3CC5DA-94FF-1E08-DFE4-9F176C8B3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78724"/>
            <a:ext cx="12192000" cy="1179276"/>
          </a:xfrm>
          <a:prstGeom prst="rect">
            <a:avLst/>
          </a:prstGeom>
        </p:spPr>
      </p:pic>
    </p:spTree>
    <p:extLst>
      <p:ext uri="{BB962C8B-B14F-4D97-AF65-F5344CB8AC3E}">
        <p14:creationId xmlns:p14="http://schemas.microsoft.com/office/powerpoint/2010/main" val="13643723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804B10-4D58-4ACB-8928-EF3553DCBCA4}"/>
              </a:ext>
            </a:extLst>
          </p:cNvPr>
          <p:cNvSpPr>
            <a:spLocks noGrp="1"/>
          </p:cNvSpPr>
          <p:nvPr>
            <p:ph type="title"/>
          </p:nvPr>
        </p:nvSpPr>
        <p:spPr/>
        <p:txBody>
          <a:bodyPr/>
          <a:lstStyle/>
          <a:p>
            <a:r>
              <a:rPr lang="tr-TR" dirty="0"/>
              <a:t>PLAYLIST</a:t>
            </a:r>
          </a:p>
        </p:txBody>
      </p:sp>
      <p:pic>
        <p:nvPicPr>
          <p:cNvPr id="5" name="İçerik Yer Tutucusu 4" descr="metin, ekran görüntüsü, yazılım, tasarım içeren bir resim&#10;&#10;Yapay zeka tarafından oluşturulan içerik yanlış olabilir.">
            <a:extLst>
              <a:ext uri="{FF2B5EF4-FFF2-40B4-BE49-F238E27FC236}">
                <a16:creationId xmlns:a16="http://schemas.microsoft.com/office/drawing/2014/main" id="{1E40DFBD-96B8-FD2E-CBBF-CC0950B0E1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1631" y="616734"/>
            <a:ext cx="6281738" cy="3466381"/>
          </a:xfrm>
        </p:spPr>
      </p:pic>
      <p:pic>
        <p:nvPicPr>
          <p:cNvPr id="6" name="İçerik Yer Tutucusu 6">
            <a:extLst>
              <a:ext uri="{FF2B5EF4-FFF2-40B4-BE49-F238E27FC236}">
                <a16:creationId xmlns:a16="http://schemas.microsoft.com/office/drawing/2014/main" id="{73DBCE35-E739-A617-2C83-87CCDC4339B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sp>
        <p:nvSpPr>
          <p:cNvPr id="7" name="Metin kutusu 6">
            <a:extLst>
              <a:ext uri="{FF2B5EF4-FFF2-40B4-BE49-F238E27FC236}">
                <a16:creationId xmlns:a16="http://schemas.microsoft.com/office/drawing/2014/main" id="{35085895-0E6F-18EE-EE3E-AE1C5BF56952}"/>
              </a:ext>
            </a:extLst>
          </p:cNvPr>
          <p:cNvSpPr txBox="1"/>
          <p:nvPr/>
        </p:nvSpPr>
        <p:spPr>
          <a:xfrm>
            <a:off x="5021631" y="5093520"/>
            <a:ext cx="6400800" cy="646331"/>
          </a:xfrm>
          <a:prstGeom prst="rect">
            <a:avLst/>
          </a:prstGeom>
          <a:noFill/>
        </p:spPr>
        <p:txBody>
          <a:bodyPr wrap="square" rtlCol="0">
            <a:spAutoFit/>
          </a:bodyPr>
          <a:lstStyle/>
          <a:p>
            <a:r>
              <a:rPr lang="en-US" dirty="0"/>
              <a:t>Explore curated music collections based on mood and theme.</a:t>
            </a:r>
            <a:endParaRPr lang="tr-TR" dirty="0"/>
          </a:p>
        </p:txBody>
      </p:sp>
      <p:pic>
        <p:nvPicPr>
          <p:cNvPr id="9" name="Resim 8" descr="daire, vortex, uzay, boşluk, mekan, astronomi içeren bir resim&#10;&#10;Yapay zeka tarafından oluşturulan içerik yanlış olabilir.">
            <a:extLst>
              <a:ext uri="{FF2B5EF4-FFF2-40B4-BE49-F238E27FC236}">
                <a16:creationId xmlns:a16="http://schemas.microsoft.com/office/drawing/2014/main" id="{B3270036-3E91-21C6-BEFB-A8C945BEC6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51" y="3254980"/>
            <a:ext cx="646331" cy="646331"/>
          </a:xfrm>
          <a:prstGeom prst="rect">
            <a:avLst/>
          </a:prstGeom>
        </p:spPr>
      </p:pic>
    </p:spTree>
    <p:extLst>
      <p:ext uri="{BB962C8B-B14F-4D97-AF65-F5344CB8AC3E}">
        <p14:creationId xmlns:p14="http://schemas.microsoft.com/office/powerpoint/2010/main" val="5248298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270378-A0D8-5438-43EE-1E6C56BDCB3B}"/>
              </a:ext>
            </a:extLst>
          </p:cNvPr>
          <p:cNvSpPr>
            <a:spLocks noGrp="1"/>
          </p:cNvSpPr>
          <p:nvPr>
            <p:ph type="title"/>
          </p:nvPr>
        </p:nvSpPr>
        <p:spPr/>
        <p:txBody>
          <a:bodyPr/>
          <a:lstStyle/>
          <a:p>
            <a:r>
              <a:rPr lang="tr-TR" dirty="0"/>
              <a:t>LISTEN MIXED</a:t>
            </a:r>
          </a:p>
        </p:txBody>
      </p:sp>
      <p:pic>
        <p:nvPicPr>
          <p:cNvPr id="6" name="İçerik Yer Tutucusu 5" descr="metin, ekran görüntüsü, sayı, numara, yazılım içeren bir resim&#10;&#10;Yapay zeka tarafından oluşturulan içerik yanlış olabilir.">
            <a:extLst>
              <a:ext uri="{FF2B5EF4-FFF2-40B4-BE49-F238E27FC236}">
                <a16:creationId xmlns:a16="http://schemas.microsoft.com/office/drawing/2014/main" id="{01512CD1-9A70-CCD4-9A32-E7474F9175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0960" y="715703"/>
            <a:ext cx="6281738" cy="2972047"/>
          </a:xfrm>
        </p:spPr>
      </p:pic>
      <p:pic>
        <p:nvPicPr>
          <p:cNvPr id="4" name="İçerik Yer Tutucusu 6">
            <a:extLst>
              <a:ext uri="{FF2B5EF4-FFF2-40B4-BE49-F238E27FC236}">
                <a16:creationId xmlns:a16="http://schemas.microsoft.com/office/drawing/2014/main" id="{3AAB1EF7-7613-7645-01AA-23F86AA3E0C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sp>
        <p:nvSpPr>
          <p:cNvPr id="7" name="Metin kutusu 6">
            <a:extLst>
              <a:ext uri="{FF2B5EF4-FFF2-40B4-BE49-F238E27FC236}">
                <a16:creationId xmlns:a16="http://schemas.microsoft.com/office/drawing/2014/main" id="{CA6DCA69-AEFE-8D12-0436-EB0BB74A996C}"/>
              </a:ext>
            </a:extLst>
          </p:cNvPr>
          <p:cNvSpPr txBox="1"/>
          <p:nvPr/>
        </p:nvSpPr>
        <p:spPr>
          <a:xfrm>
            <a:off x="5170960" y="4806367"/>
            <a:ext cx="6281738" cy="646331"/>
          </a:xfrm>
          <a:prstGeom prst="rect">
            <a:avLst/>
          </a:prstGeom>
          <a:noFill/>
        </p:spPr>
        <p:txBody>
          <a:bodyPr wrap="square" rtlCol="0">
            <a:spAutoFit/>
          </a:bodyPr>
          <a:lstStyle/>
          <a:p>
            <a:r>
              <a:rPr lang="en-US" dirty="0"/>
              <a:t>Listen to a random mix of tracks from all moods and tag how they make you feel.</a:t>
            </a:r>
            <a:endParaRPr lang="tr-TR" dirty="0"/>
          </a:p>
        </p:txBody>
      </p:sp>
    </p:spTree>
    <p:extLst>
      <p:ext uri="{BB962C8B-B14F-4D97-AF65-F5344CB8AC3E}">
        <p14:creationId xmlns:p14="http://schemas.microsoft.com/office/powerpoint/2010/main" val="12948841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7F44A2-7EDF-6260-DB06-68A5E6B30264}"/>
              </a:ext>
            </a:extLst>
          </p:cNvPr>
          <p:cNvSpPr>
            <a:spLocks noGrp="1"/>
          </p:cNvSpPr>
          <p:nvPr>
            <p:ph type="title"/>
          </p:nvPr>
        </p:nvSpPr>
        <p:spPr/>
        <p:txBody>
          <a:bodyPr/>
          <a:lstStyle/>
          <a:p>
            <a:r>
              <a:rPr lang="tr-TR" dirty="0"/>
              <a:t>HISTORY</a:t>
            </a:r>
          </a:p>
        </p:txBody>
      </p:sp>
      <p:pic>
        <p:nvPicPr>
          <p:cNvPr id="6" name="İçerik Yer Tutucusu 5" descr="metin, ekran görüntüsü, sayı, numara, yazı tipi içeren bir resim&#10;&#10;Yapay zeka tarafından oluşturulan içerik yanlış olabilir.">
            <a:extLst>
              <a:ext uri="{FF2B5EF4-FFF2-40B4-BE49-F238E27FC236}">
                <a16:creationId xmlns:a16="http://schemas.microsoft.com/office/drawing/2014/main" id="{0EAB8327-B2A5-C244-9932-A7D99893E1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1012" y="934571"/>
            <a:ext cx="6281738" cy="2830708"/>
          </a:xfrm>
        </p:spPr>
      </p:pic>
      <p:pic>
        <p:nvPicPr>
          <p:cNvPr id="4" name="İçerik Yer Tutucusu 6">
            <a:extLst>
              <a:ext uri="{FF2B5EF4-FFF2-40B4-BE49-F238E27FC236}">
                <a16:creationId xmlns:a16="http://schemas.microsoft.com/office/drawing/2014/main" id="{E0736AAC-DA0C-2FD1-4E3B-299A3DC49D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sp>
        <p:nvSpPr>
          <p:cNvPr id="7" name="Metin kutusu 6">
            <a:extLst>
              <a:ext uri="{FF2B5EF4-FFF2-40B4-BE49-F238E27FC236}">
                <a16:creationId xmlns:a16="http://schemas.microsoft.com/office/drawing/2014/main" id="{A4CA5EC1-6AD9-EBE8-9BA9-2F5C46358A30}"/>
              </a:ext>
            </a:extLst>
          </p:cNvPr>
          <p:cNvSpPr txBox="1"/>
          <p:nvPr/>
        </p:nvSpPr>
        <p:spPr>
          <a:xfrm>
            <a:off x="5141012" y="4806367"/>
            <a:ext cx="5938345" cy="646331"/>
          </a:xfrm>
          <a:prstGeom prst="rect">
            <a:avLst/>
          </a:prstGeom>
          <a:noFill/>
        </p:spPr>
        <p:txBody>
          <a:bodyPr wrap="square" rtlCol="0">
            <a:spAutoFit/>
          </a:bodyPr>
          <a:lstStyle/>
          <a:p>
            <a:r>
              <a:rPr lang="en-US" dirty="0"/>
              <a:t>View the tracks you've listened to and the emotions you tagged.</a:t>
            </a:r>
            <a:endParaRPr lang="tr-TR" dirty="0"/>
          </a:p>
        </p:txBody>
      </p:sp>
    </p:spTree>
    <p:extLst>
      <p:ext uri="{BB962C8B-B14F-4D97-AF65-F5344CB8AC3E}">
        <p14:creationId xmlns:p14="http://schemas.microsoft.com/office/powerpoint/2010/main" val="193341781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23410-B169-3FBB-9C8C-7555E140F3C5}"/>
              </a:ext>
            </a:extLst>
          </p:cNvPr>
          <p:cNvSpPr>
            <a:spLocks noGrp="1"/>
          </p:cNvSpPr>
          <p:nvPr>
            <p:ph type="title"/>
          </p:nvPr>
        </p:nvSpPr>
        <p:spPr/>
        <p:txBody>
          <a:bodyPr/>
          <a:lstStyle/>
          <a:p>
            <a:r>
              <a:rPr lang="tr-TR" dirty="0"/>
              <a:t>LEADERBOARD</a:t>
            </a:r>
          </a:p>
        </p:txBody>
      </p:sp>
      <p:pic>
        <p:nvPicPr>
          <p:cNvPr id="6" name="İçerik Yer Tutucusu 5" descr="metin, ekran görüntüsü, yazı tipi, sayı, numara içeren bir resim&#10;&#10;Yapay zeka tarafından oluşturulan içerik yanlış olabilir.">
            <a:extLst>
              <a:ext uri="{FF2B5EF4-FFF2-40B4-BE49-F238E27FC236}">
                <a16:creationId xmlns:a16="http://schemas.microsoft.com/office/drawing/2014/main" id="{2B5085DC-7C3B-C747-54B6-EB68EE9A29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7439" y="969537"/>
            <a:ext cx="7283549" cy="2760775"/>
          </a:xfrm>
        </p:spPr>
      </p:pic>
      <p:pic>
        <p:nvPicPr>
          <p:cNvPr id="4" name="İçerik Yer Tutucusu 6">
            <a:extLst>
              <a:ext uri="{FF2B5EF4-FFF2-40B4-BE49-F238E27FC236}">
                <a16:creationId xmlns:a16="http://schemas.microsoft.com/office/drawing/2014/main" id="{7BB8C296-F0D6-56E1-FA93-6E61A815903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26460"/>
            <a:ext cx="3735421" cy="2075267"/>
          </a:xfrm>
          <a:prstGeom prst="rect">
            <a:avLst/>
          </a:prstGeom>
        </p:spPr>
      </p:pic>
      <p:sp>
        <p:nvSpPr>
          <p:cNvPr id="7" name="Metin kutusu 6">
            <a:extLst>
              <a:ext uri="{FF2B5EF4-FFF2-40B4-BE49-F238E27FC236}">
                <a16:creationId xmlns:a16="http://schemas.microsoft.com/office/drawing/2014/main" id="{BCF80C2B-7389-B942-5151-55C146110A62}"/>
              </a:ext>
            </a:extLst>
          </p:cNvPr>
          <p:cNvSpPr txBox="1"/>
          <p:nvPr/>
        </p:nvSpPr>
        <p:spPr>
          <a:xfrm>
            <a:off x="4931923" y="4806367"/>
            <a:ext cx="6274341" cy="646331"/>
          </a:xfrm>
          <a:prstGeom prst="rect">
            <a:avLst/>
          </a:prstGeom>
          <a:noFill/>
        </p:spPr>
        <p:txBody>
          <a:bodyPr wrap="square" rtlCol="0">
            <a:spAutoFit/>
          </a:bodyPr>
          <a:lstStyle/>
          <a:p>
            <a:r>
              <a:rPr lang="en-US" dirty="0"/>
              <a:t>See top contributors based on tagging activity and engagement.</a:t>
            </a:r>
            <a:endParaRPr lang="tr-TR" dirty="0"/>
          </a:p>
        </p:txBody>
      </p:sp>
    </p:spTree>
    <p:extLst>
      <p:ext uri="{BB962C8B-B14F-4D97-AF65-F5344CB8AC3E}">
        <p14:creationId xmlns:p14="http://schemas.microsoft.com/office/powerpoint/2010/main" val="8073967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Atlas">
  <a:themeElements>
    <a:clrScheme name="Mor">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TM16401371[[fn=Atlas]]</Template>
  <TotalTime>310</TotalTime>
  <Words>859</Words>
  <Application>Microsoft Office PowerPoint</Application>
  <PresentationFormat>Geniş ekran</PresentationFormat>
  <Paragraphs>43</Paragraphs>
  <Slides>15</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15</vt:i4>
      </vt:variant>
    </vt:vector>
  </HeadingPairs>
  <TitlesOfParts>
    <vt:vector size="20" baseType="lpstr">
      <vt:lpstr>Arial</vt:lpstr>
      <vt:lpstr>Calibri Light</vt:lpstr>
      <vt:lpstr>Rockwell</vt:lpstr>
      <vt:lpstr>Wingdings</vt:lpstr>
      <vt:lpstr>Atlas</vt:lpstr>
      <vt:lpstr>FINAL PROJECT PRESENTATİON</vt:lpstr>
      <vt:lpstr>WHAT IS EMOTAGGER?</vt:lpstr>
      <vt:lpstr>HOME PAGE</vt:lpstr>
      <vt:lpstr>LISTEN TAG</vt:lpstr>
      <vt:lpstr>FAVORITE LIST</vt:lpstr>
      <vt:lpstr>PLAYLIST</vt:lpstr>
      <vt:lpstr>LISTEN MIXED</vt:lpstr>
      <vt:lpstr>HISTORY</vt:lpstr>
      <vt:lpstr>LEADERBOARD</vt:lpstr>
      <vt:lpstr>PROFILE</vt:lpstr>
      <vt:lpstr>ADMIN CONTROL PANEL</vt:lpstr>
      <vt:lpstr>ADMIN USERS</vt:lpstr>
      <vt:lpstr>MUSIC MANAGEMENT</vt:lpstr>
      <vt:lpstr>AI</vt:lpstr>
      <vt:lpstr>FINAL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begüm üleş</dc:creator>
  <cp:lastModifiedBy>begüm üleş</cp:lastModifiedBy>
  <cp:revision>9</cp:revision>
  <dcterms:created xsi:type="dcterms:W3CDTF">2025-05-19T11:31:34Z</dcterms:created>
  <dcterms:modified xsi:type="dcterms:W3CDTF">2025-05-19T16:41:42Z</dcterms:modified>
</cp:coreProperties>
</file>